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79" r:id="rId4"/>
    <p:sldId id="276" r:id="rId5"/>
    <p:sldId id="268" r:id="rId6"/>
    <p:sldId id="258" r:id="rId7"/>
    <p:sldId id="259" r:id="rId8"/>
    <p:sldId id="269" r:id="rId9"/>
    <p:sldId id="260" r:id="rId10"/>
    <p:sldId id="271" r:id="rId11"/>
    <p:sldId id="272" r:id="rId12"/>
    <p:sldId id="274" r:id="rId13"/>
    <p:sldId id="273" r:id="rId14"/>
    <p:sldId id="275" r:id="rId15"/>
    <p:sldId id="277" r:id="rId16"/>
    <p:sldId id="262" r:id="rId17"/>
    <p:sldId id="278" r:id="rId18"/>
    <p:sldId id="263" r:id="rId19"/>
    <p:sldId id="264" r:id="rId20"/>
    <p:sldId id="265" r:id="rId21"/>
    <p:sldId id="266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B7505-E051-2546-8C0B-76D4C6245397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36EB0-A6CE-FF4D-88FA-F283BF6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6EB0-A6CE-FF4D-88FA-F283BF6D97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1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D00-EC80-B844-A1E5-ECA012090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22B72-6B6A-174D-AE9C-DB949E61E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D691-A2E1-D64D-B485-AD0B3FFA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C17-AC25-3B45-AD27-EE1F16B2C129}" type="datetime3">
              <a:rPr lang="en-US" smtClean="0"/>
              <a:t>30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C216-5C46-A24C-8CCF-88282DC5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8AAD-76DD-2D47-BB55-05253390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14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5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4DDE-A4A2-C04F-9926-F631F139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21588-58D1-334A-B76C-55A27EAB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B1A2-CCCA-234B-8968-A0A9AA97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C360A-5875-A743-8598-29F0BDF7475A}" type="datetime3">
              <a:rPr lang="en-US" smtClean="0"/>
              <a:t>30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F15C-3933-0B45-BEEC-57973E9C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71F8-0662-8440-A0B5-1AEC05EF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1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6FA8E-EC06-7843-AE75-0575C88BC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C23EA-E83B-464E-BCD1-A5079A666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EAFC-25E7-324D-888E-D818D7EF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6AA4-1817-A143-8341-E9CD5773BA39}" type="datetime3">
              <a:rPr lang="en-US" smtClean="0"/>
              <a:t>30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D6AE-0147-E243-A8B2-ADE83A4A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9603-5916-2040-B470-0141E2D2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0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09A6-4425-664E-B23C-7ED5B151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EC69-6CC4-E447-9F90-40FF5C08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AC96C-381A-A54E-8179-5DE3026D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FA63-6E64-D848-8F33-FD9622CECF2F}" type="datetime3">
              <a:rPr lang="en-US" smtClean="0"/>
              <a:t>30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2589-F059-6F4D-B08F-E47E6B2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10241-24D4-D744-A9E3-330FFCAB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021-692C-9C4C-984B-C23C6863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009C7-2DC3-C64F-8170-0DFE9C02D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A090-990B-0444-AE1D-D991148F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B038-7183-794D-B6EE-A16641E85CC1}" type="datetime3">
              <a:rPr lang="en-US" smtClean="0"/>
              <a:t>30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2E2B-BA3C-6B4F-B90A-10EB291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1819-2607-E54F-B1DB-9B9890B0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12E2-0F72-3F44-9AC5-9F7C3316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1E8B-C757-E441-A17C-EF0066341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262F-BB40-154A-AFD3-B92D58866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65421-DCD8-A84B-A76B-C1EC558F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60516-4793-134E-B3CC-A01AB9139308}" type="datetime3">
              <a:rPr lang="en-US" smtClean="0"/>
              <a:t>30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407D7-8996-EC48-BDA3-0EF5ECEC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C32C5-E676-DC4E-8E41-93A46E6A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0CA3-2E05-B640-9CCE-92C148D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6BA-892E-F24C-A439-3424FFBD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01543-29A7-954B-A3EE-726C9457F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1043E-5499-8342-8840-53AC4191B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A6F7-028A-EA4B-A5AE-BB679E2C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5A0A0-0682-0B48-A0CD-AD7BBD9F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9D10-585D-6745-A5B2-C6C1B4227506}" type="datetime3">
              <a:rPr lang="en-US" smtClean="0"/>
              <a:t>30 March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7F573-FF96-7C40-80AC-B751D750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4A8F3-333D-1547-A79D-22E388A5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8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B01F-2635-284B-A816-5D099C1F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7A760-6C27-C34E-A7AD-A48561A2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2285-3A8E-BE4F-976D-8767559AE070}" type="datetime3">
              <a:rPr lang="en-US" smtClean="0"/>
              <a:t>30 March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DBC2C-E70B-5B46-880E-A55D4A49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EF96-7087-1446-B48D-0E23811F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6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4C1E0-49B0-FF4B-B95F-5DDAD710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3614-6D58-784B-8CD0-349348EA5440}" type="datetime3">
              <a:rPr lang="en-US" smtClean="0"/>
              <a:t>30 March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5F5CD-7801-904E-863E-6D4CD7EC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07F-E4F0-494C-8C71-F48B0A8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8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4F71-6496-C54D-9457-51C3DBA2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5341-6D4A-2E42-BF45-8A2809B6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A1186-D7D6-A346-BF40-2E71B75D4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FA1EB-1333-AC49-8B51-EAEBA793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146A-64A4-0E47-A5C1-B7F12C3733AC}" type="datetime3">
              <a:rPr lang="en-US" smtClean="0"/>
              <a:t>30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420A-183D-4448-A344-D1F4C5E6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60580-3EDE-8044-9F33-BA280BA0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2C93-83DE-6B45-96AC-45C27B5C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1D4A-0F39-C042-9CB1-451534DE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C5BB-70C2-7842-B3FB-971AF9539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CC4E5-AC57-8E4C-9C3D-5FE4CABC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D2E1B-4BA2-8A43-B2C9-78691767C602}" type="datetime3">
              <a:rPr lang="en-US" smtClean="0"/>
              <a:t>30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1D53F-7D5A-0847-94CC-F2354EEC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7AD5-1FCA-624B-95B5-76ABD482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E8C70-D60B-9A46-B78F-0FB9B708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16E8-18EF-B040-98AE-D087A1AC0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A01-8254-B140-878E-7B1322EAD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0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8459D-5A1F-5F49-B05A-0F8D74CB9DF2}" type="datetime3">
              <a:rPr lang="en-US" smtClean="0"/>
              <a:t>30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EE14-59E9-4547-8CEA-0A40BC88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01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4C1B-65B1-044F-BF34-64DCFC30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0B17B-7157-4648-AB97-91649543C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895A2-C0DE-5E44-9CBD-EDCB2F69E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Prof. Darrell Long</a:t>
            </a:r>
          </a:p>
          <a:p>
            <a:pPr algn="l"/>
            <a:r>
              <a:rPr lang="en-US"/>
              <a:t>CSE 13S</a:t>
            </a:r>
          </a:p>
        </p:txBody>
      </p:sp>
      <p:pic>
        <p:nvPicPr>
          <p:cNvPr id="5" name="Picture 4" descr="A young boy holding a baby&#10;&#10;Description automatically generated">
            <a:extLst>
              <a:ext uri="{FF2B5EF4-FFF2-40B4-BE49-F238E27FC236}">
                <a16:creationId xmlns:a16="http://schemas.microsoft.com/office/drawing/2014/main" id="{870AFD13-2A99-8A47-BD7A-DE4038CEF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942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4AC36-F8AB-A745-9DAC-2BA7CBF8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0BCB51-F952-4245-A837-0C4FE32F0698}" type="datetime3">
              <a:rPr lang="en-US" smtClean="0">
                <a:solidFill>
                  <a:srgbClr val="FFFFFF"/>
                </a:solidFill>
              </a:rPr>
              <a:t>30 March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34436-6DB6-604C-B7A5-BFC40594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4954" y="6356350"/>
            <a:ext cx="46362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357A0-197F-F648-90B7-3261BE17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124" y="6356350"/>
            <a:ext cx="116067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3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Vi/Vim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2"/>
            <a:ext cx="10515598" cy="355639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Vi is the standard text editor found on Unix systems.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Vim is an acronym for “Vi </a:t>
            </a:r>
            <a:r>
              <a:rPr lang="en-US" sz="1900" dirty="0" err="1">
                <a:solidFill>
                  <a:srgbClr val="FFFFFF"/>
                </a:solidFill>
              </a:rPr>
              <a:t>IMproved</a:t>
            </a:r>
            <a:r>
              <a:rPr lang="en-US" sz="1900" dirty="0">
                <a:solidFill>
                  <a:srgbClr val="FFFFFF"/>
                </a:solidFill>
              </a:rPr>
              <a:t>” and is considered a clone of the Vi editor.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Most U</a:t>
            </a:r>
            <a:r>
              <a:rPr lang="en-US" sz="1200" dirty="0">
                <a:solidFill>
                  <a:srgbClr val="FFFFFF"/>
                </a:solidFill>
              </a:rPr>
              <a:t>NIX</a:t>
            </a:r>
            <a:r>
              <a:rPr lang="en-US" sz="1500" dirty="0">
                <a:solidFill>
                  <a:srgbClr val="FFFFFF"/>
                </a:solidFill>
              </a:rPr>
              <a:t> systems simply alias “vi” to “vim” so using either one is fine.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Functionally, Vim is almost a proper superset of Vi, thus everything in Vi as also available in Vim.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In general, use Vim when possible as includes built-in support for numerous programming languages and has been ported to a much wider range of OS’s than Vi.</a:t>
            </a:r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Vim uses two different modes for text editing: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Normal mode (also called command mode)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Insert mode</a:t>
            </a:r>
          </a:p>
          <a:p>
            <a:r>
              <a:rPr lang="en-US" sz="1900" dirty="0">
                <a:solidFill>
                  <a:srgbClr val="FFFFFF"/>
                </a:solidFill>
              </a:rPr>
              <a:t>We will only cover the basics of Vi/Vim to get you started.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If you wish to learn all the nuances of Vi/Vim, you will have to do so yourself.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4DA55-9553-2F49-86EF-E3DF6D3AF317}"/>
              </a:ext>
            </a:extLst>
          </p:cNvPr>
          <p:cNvSpPr txBox="1"/>
          <p:nvPr/>
        </p:nvSpPr>
        <p:spPr>
          <a:xfrm>
            <a:off x="4542757" y="530186"/>
            <a:ext cx="6781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FFFFFF"/>
                </a:solidFill>
              </a:rPr>
              <a:t>The pursuit of knowledge is never-ending. The day you stop seeking knowledge is the day you stop growing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—Brandon Travis </a:t>
            </a:r>
            <a:r>
              <a:rPr lang="en-US" sz="1600" dirty="0" err="1">
                <a:solidFill>
                  <a:srgbClr val="FFFFFF"/>
                </a:solidFill>
              </a:rPr>
              <a:t>Ciaccio</a:t>
            </a:r>
            <a:endParaRPr lang="en-US" sz="1600" dirty="0">
              <a:solidFill>
                <a:srgbClr val="FFFFFF"/>
              </a:solidFill>
            </a:endParaRPr>
          </a:p>
          <a:p>
            <a:pPr algn="r"/>
            <a:endParaRPr lang="en-US" sz="1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03901-3346-4C49-AAB4-923C88F7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F6C0-4167-8848-A083-30669D5F8FB3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9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Normal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 default mode when you open a file in Vim is normal, or command mode.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Commands enable you to move anywhere in the file, perform edits, enter insert mode to add new text, save the file, or exit the file.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Basic cursor movement in normal mode: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h</a:t>
            </a:r>
            <a:r>
              <a:rPr lang="en-US" sz="1500" dirty="0">
                <a:solidFill>
                  <a:srgbClr val="FFFFFF"/>
                </a:solidFill>
              </a:rPr>
              <a:t> – move cursor left one space.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j</a:t>
            </a:r>
            <a:r>
              <a:rPr lang="en-US" sz="1500" dirty="0">
                <a:solidFill>
                  <a:srgbClr val="FFFFFF"/>
                </a:solidFill>
              </a:rPr>
              <a:t> – move cursor down one line.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k</a:t>
            </a:r>
            <a:r>
              <a:rPr lang="en-US" sz="1500" dirty="0">
                <a:solidFill>
                  <a:srgbClr val="FFFFFF"/>
                </a:solidFill>
              </a:rPr>
              <a:t> – move cursor up one line.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l</a:t>
            </a:r>
            <a:r>
              <a:rPr lang="en-US" sz="1500" dirty="0">
                <a:solidFill>
                  <a:srgbClr val="FFFFFF"/>
                </a:solidFill>
              </a:rPr>
              <a:t> – move cursor right one space.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File related commands: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</a:t>
            </a:r>
            <a:r>
              <a:rPr lang="en-US" sz="1500" dirty="0" err="1">
                <a:solidFill>
                  <a:srgbClr val="FFFFFF"/>
                </a:solidFill>
                <a:latin typeface="Courier" pitchFamily="2" charset="0"/>
              </a:rPr>
              <a:t>wq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FFFFFF"/>
                </a:solidFill>
              </a:rPr>
              <a:t>– save and quit file.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:q! </a:t>
            </a:r>
            <a:r>
              <a:rPr lang="en-US" sz="1500" dirty="0">
                <a:solidFill>
                  <a:srgbClr val="FFFFFF"/>
                </a:solidFill>
              </a:rPr>
              <a:t>– quit file without saving.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:%s/hello/goodbye/g </a:t>
            </a:r>
            <a:r>
              <a:rPr lang="en-US" sz="1500" dirty="0">
                <a:solidFill>
                  <a:srgbClr val="FFFFFF"/>
                </a:solidFill>
              </a:rPr>
              <a:t>– replace all instances of “hello” with “goodbye”.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</a:t>
            </a:r>
            <a:r>
              <a:rPr lang="en-US" sz="1500" i="1" dirty="0">
                <a:solidFill>
                  <a:srgbClr val="FFFFFF"/>
                </a:solidFill>
              </a:rPr>
              <a:t>n</a:t>
            </a:r>
            <a:r>
              <a:rPr lang="en-US" sz="1500" dirty="0">
                <a:solidFill>
                  <a:srgbClr val="FFFFFF"/>
                </a:solidFill>
              </a:rPr>
              <a:t> – jump to line number </a:t>
            </a:r>
            <a:r>
              <a:rPr lang="en-US" sz="1500" i="1" dirty="0">
                <a:solidFill>
                  <a:srgbClr val="FFFFFF"/>
                </a:solidFill>
              </a:rPr>
              <a:t>n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35FC66-C09C-3A4B-AE77-45C03B22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F470-F645-9A46-8575-4BB8AB27BA05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3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Vim commands can be thought of as a language it and of itself.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For example, in Vim, ‘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d</a:t>
            </a:r>
            <a:r>
              <a:rPr lang="en-US" sz="1900" dirty="0">
                <a:solidFill>
                  <a:srgbClr val="FFFFFF"/>
                </a:solidFill>
              </a:rPr>
              <a:t>’ means to delete, and ‘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w</a:t>
            </a:r>
            <a:r>
              <a:rPr lang="en-US" sz="1900" dirty="0">
                <a:solidFill>
                  <a:srgbClr val="FFFFFF"/>
                </a:solidFill>
              </a:rPr>
              <a:t>’ means a word: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These operations can be combined into the command “</a:t>
            </a:r>
            <a:r>
              <a:rPr lang="en-US" sz="1500" dirty="0" err="1">
                <a:solidFill>
                  <a:srgbClr val="FFFFFF"/>
                </a:solidFill>
                <a:latin typeface="Courier" pitchFamily="2" charset="0"/>
              </a:rPr>
              <a:t>diw</a:t>
            </a:r>
            <a:r>
              <a:rPr lang="en-US" sz="1500" dirty="0">
                <a:solidFill>
                  <a:srgbClr val="FFFFFF"/>
                </a:solidFill>
              </a:rPr>
              <a:t>”.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This reads as “delete in word”, and deletes the word your cursor is in.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You can also combine operations with movement/motion commands (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h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j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k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l</a:t>
            </a:r>
            <a:r>
              <a:rPr lang="en-US" sz="1900" dirty="0">
                <a:solidFill>
                  <a:srgbClr val="FFFFFF"/>
                </a:solidFill>
              </a:rPr>
              <a:t>) and counts: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 command “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dl</a:t>
            </a:r>
            <a:r>
              <a:rPr lang="en-US" sz="1500" dirty="0">
                <a:solidFill>
                  <a:srgbClr val="FFFFFF"/>
                </a:solidFill>
              </a:rPr>
              <a:t>” deletes one character to the right.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 command “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3dl</a:t>
            </a:r>
            <a:r>
              <a:rPr lang="en-US" sz="1500" dirty="0">
                <a:solidFill>
                  <a:srgbClr val="FFFFFF"/>
                </a:solidFill>
              </a:rPr>
              <a:t>” deletes three characters to the right.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This ability to combine operations with motions and counts is what makes Vim so flexible and great for text editing.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Note that Vim is case-sensitive, so make sure you’re using the right casing for your commands.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59A8DB-BDF7-3440-847D-19A1DAC2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573F-8B47-8B47-9C6F-F35114077700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0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Insert Mode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Insert mode allows you to add text to a file.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Normal mode is used to navigate and make quick edits to files.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Insert mode is used only to add text.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should spend most of your time in normal mode.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Insert mode is entered when the key ‘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000" dirty="0">
                <a:solidFill>
                  <a:srgbClr val="FFFFFF"/>
                </a:solidFill>
              </a:rPr>
              <a:t>’ is pressed in normal mode.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can also enter insert mode with ‘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a</a:t>
            </a:r>
            <a:r>
              <a:rPr lang="en-US" sz="2000" dirty="0">
                <a:solidFill>
                  <a:srgbClr val="FFFFFF"/>
                </a:solidFill>
              </a:rPr>
              <a:t>’, which appends text after the cursor rather than before.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Insert mode is exited when the escape key is pressed.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ED0191-D6C7-0349-9841-11ED8512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8192A-C9D4-0544-8B9A-C3DB847F708C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51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Basic Vim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H</a:t>
            </a:r>
            <a:r>
              <a:rPr lang="en-US" sz="1700" dirty="0"/>
              <a:t> – move to top of screen</a:t>
            </a:r>
          </a:p>
          <a:p>
            <a:r>
              <a:rPr lang="en-US" sz="1700" dirty="0">
                <a:latin typeface="Courier" pitchFamily="2" charset="0"/>
              </a:rPr>
              <a:t>M</a:t>
            </a:r>
            <a:r>
              <a:rPr lang="en-US" sz="1700" dirty="0"/>
              <a:t> – move to middle of screen</a:t>
            </a:r>
          </a:p>
          <a:p>
            <a:r>
              <a:rPr lang="en-US" sz="1700" dirty="0">
                <a:latin typeface="Courier" pitchFamily="2" charset="0"/>
              </a:rPr>
              <a:t>L</a:t>
            </a:r>
            <a:r>
              <a:rPr lang="en-US" sz="1700" dirty="0"/>
              <a:t> – move to bottom of screen.</a:t>
            </a:r>
          </a:p>
          <a:p>
            <a:r>
              <a:rPr lang="en-US" sz="1700" dirty="0">
                <a:latin typeface="Courier" pitchFamily="2" charset="0"/>
              </a:rPr>
              <a:t>w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e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b</a:t>
            </a:r>
            <a:r>
              <a:rPr lang="en-US" sz="1700" dirty="0"/>
              <a:t> – jump backwards to start of word</a:t>
            </a:r>
          </a:p>
          <a:p>
            <a:r>
              <a:rPr lang="en-US" sz="1700" dirty="0">
                <a:latin typeface="Courier" pitchFamily="2" charset="0"/>
              </a:rPr>
              <a:t>%</a:t>
            </a:r>
            <a:r>
              <a:rPr lang="en-US" sz="1700" dirty="0"/>
              <a:t> – move to matching character (used for braces)</a:t>
            </a:r>
          </a:p>
          <a:p>
            <a:r>
              <a:rPr lang="en-US" sz="1700" dirty="0">
                <a:latin typeface="Courier" pitchFamily="2" charset="0"/>
              </a:rPr>
              <a:t>^</a:t>
            </a:r>
            <a:r>
              <a:rPr lang="en-US" sz="1700" dirty="0"/>
              <a:t> – jump to first non-blank character in line</a:t>
            </a:r>
          </a:p>
          <a:p>
            <a:r>
              <a:rPr lang="en-US" sz="1700" dirty="0">
                <a:latin typeface="Courier" pitchFamily="2" charset="0"/>
              </a:rPr>
              <a:t>gg</a:t>
            </a:r>
            <a:r>
              <a:rPr lang="en-US" sz="1700" dirty="0"/>
              <a:t> – go to first line of document</a:t>
            </a:r>
          </a:p>
          <a:p>
            <a:r>
              <a:rPr lang="en-US" sz="1700" dirty="0">
                <a:latin typeface="Courier" pitchFamily="2" charset="0"/>
              </a:rPr>
              <a:t>G</a:t>
            </a:r>
            <a:r>
              <a:rPr lang="en-US" sz="1700" dirty="0"/>
              <a:t> – go to last line of document</a:t>
            </a:r>
          </a:p>
          <a:p>
            <a:r>
              <a:rPr lang="en-US" sz="1700" dirty="0">
                <a:latin typeface="Courier" pitchFamily="2" charset="0"/>
              </a:rPr>
              <a:t>:</a:t>
            </a:r>
            <a:r>
              <a:rPr lang="en-US" sz="1700" dirty="0" err="1">
                <a:latin typeface="Courier" pitchFamily="2" charset="0"/>
              </a:rPr>
              <a:t>wq</a:t>
            </a:r>
            <a:r>
              <a:rPr lang="en-US" sz="1700" dirty="0"/>
              <a:t> – save and quit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93856-5EF4-40D5-9B14-24603D97A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r</a:t>
            </a:r>
            <a:r>
              <a:rPr lang="en-US" sz="1700" dirty="0"/>
              <a:t> – replace a single character</a:t>
            </a:r>
          </a:p>
          <a:p>
            <a:r>
              <a:rPr lang="en-US" sz="1700" dirty="0">
                <a:latin typeface="Courier" pitchFamily="2" charset="0"/>
              </a:rPr>
              <a:t>cc</a:t>
            </a:r>
            <a:r>
              <a:rPr lang="en-US" sz="1700" dirty="0"/>
              <a:t> – change (replace) entire line</a:t>
            </a:r>
          </a:p>
          <a:p>
            <a:r>
              <a:rPr lang="en-US" sz="1700" dirty="0">
                <a:latin typeface="Courier" pitchFamily="2" charset="0"/>
              </a:rPr>
              <a:t>C</a:t>
            </a:r>
            <a:r>
              <a:rPr lang="en-US" sz="1700" dirty="0"/>
              <a:t> – change to end of the line</a:t>
            </a:r>
          </a:p>
          <a:p>
            <a:r>
              <a:rPr lang="en-US" sz="1700" dirty="0" err="1">
                <a:latin typeface="Courier" pitchFamily="2" charset="0"/>
              </a:rPr>
              <a:t>ciw</a:t>
            </a:r>
            <a:r>
              <a:rPr lang="en-US" sz="1700" dirty="0"/>
              <a:t> – change in word</a:t>
            </a:r>
          </a:p>
          <a:p>
            <a:r>
              <a:rPr lang="en-US" sz="1700" dirty="0">
                <a:latin typeface="Courier" pitchFamily="2" charset="0"/>
              </a:rPr>
              <a:t>u</a:t>
            </a:r>
            <a:r>
              <a:rPr lang="en-US" sz="1700" dirty="0"/>
              <a:t> – undo</a:t>
            </a:r>
          </a:p>
          <a:p>
            <a:r>
              <a:rPr lang="en-US" sz="1700" dirty="0" err="1">
                <a:latin typeface="Courier" pitchFamily="2" charset="0"/>
              </a:rPr>
              <a:t>CTRL+r</a:t>
            </a:r>
            <a:r>
              <a:rPr lang="en-US" sz="1700" dirty="0"/>
              <a:t> – redo</a:t>
            </a:r>
          </a:p>
          <a:p>
            <a:r>
              <a:rPr lang="en-US" sz="1700" dirty="0">
                <a:latin typeface="Courier" pitchFamily="2" charset="0"/>
              </a:rPr>
              <a:t>.</a:t>
            </a:r>
            <a:r>
              <a:rPr lang="en-US" sz="1700" dirty="0"/>
              <a:t> – repeat last command</a:t>
            </a:r>
          </a:p>
          <a:p>
            <a:r>
              <a:rPr lang="en-US" sz="1700" dirty="0" err="1">
                <a:latin typeface="Courier" pitchFamily="2" charset="0"/>
              </a:rPr>
              <a:t>yy</a:t>
            </a:r>
            <a:r>
              <a:rPr lang="en-US" sz="1700" dirty="0"/>
              <a:t> – yank (copy) line into buffer</a:t>
            </a:r>
          </a:p>
          <a:p>
            <a:r>
              <a:rPr lang="en-US" sz="1700" dirty="0">
                <a:latin typeface="Courier" pitchFamily="2" charset="0"/>
              </a:rPr>
              <a:t>Y</a:t>
            </a:r>
            <a:r>
              <a:rPr lang="en-US" sz="1700" dirty="0"/>
              <a:t> – yank to end of the line</a:t>
            </a:r>
          </a:p>
          <a:p>
            <a:r>
              <a:rPr lang="en-US" sz="1700" dirty="0">
                <a:latin typeface="Courier" pitchFamily="2" charset="0"/>
              </a:rPr>
              <a:t>p</a:t>
            </a:r>
            <a:r>
              <a:rPr lang="en-US" sz="1700" dirty="0"/>
              <a:t> – paste from buffer</a:t>
            </a:r>
          </a:p>
          <a:p>
            <a:r>
              <a:rPr lang="en-US" sz="1700" dirty="0">
                <a:latin typeface="Courier" pitchFamily="2" charset="0"/>
              </a:rPr>
              <a:t>o</a:t>
            </a:r>
            <a:r>
              <a:rPr lang="en-US" sz="1700" dirty="0"/>
              <a:t> – open new line below current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8C2C8-5677-D44D-8298-8ADF39A0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4D0F6-28D3-2748-A2BD-D2A798CE0968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99E-EC00-7948-9DFD-71CB3134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Editors live in your fingers…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E9243-14A5-804C-8CEB-65420F401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 commands are not obvious.</a:t>
            </a:r>
          </a:p>
          <a:p>
            <a:pPr lvl="1"/>
            <a:r>
              <a:rPr lang="en-US" sz="1800"/>
              <a:t>This is not unique to Vim, it is also true for emacs.</a:t>
            </a:r>
          </a:p>
          <a:p>
            <a:r>
              <a:rPr lang="en-US" sz="1800"/>
              <a:t>It requires practice!</a:t>
            </a:r>
          </a:p>
          <a:p>
            <a:pPr lvl="1"/>
            <a:r>
              <a:rPr lang="en-US" sz="1800"/>
              <a:t>It is a kind of muscle memory, like playing the guitar.</a:t>
            </a:r>
          </a:p>
          <a:p>
            <a:pPr lvl="1"/>
            <a:r>
              <a:rPr lang="en-US" sz="1800"/>
              <a:t>No one thinks “I need to type i now to insert”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99C18-8A11-D048-8ED2-A754E315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19" y="643467"/>
            <a:ext cx="4158534" cy="52781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59C24-0BAB-F240-88F1-793D129C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9220" y="6199632"/>
            <a:ext cx="530153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A6C3-D92F-AF4E-94E8-46982860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9288C96-B2B8-0541-9483-3EA14CB3DC79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9D85-7ED5-074F-A00A-B3A74D9C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DA5A-54F9-3B42-9970-9FF37F674278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2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894B7-FBCF-F044-BBB4-AD45B93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Makefile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A430-0316-164B-9BC8-5774312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C542-9570-5942-97B2-629FA5B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29E80A-0432-1C40-929F-6519E2EE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47921-DC37-8E4F-8446-21131B8B38C3}" type="datetime3">
              <a:rPr lang="en-US" smtClean="0"/>
              <a:t>30 March 2021</a:t>
            </a:fld>
            <a:endParaRPr lang="en-US"/>
          </a:p>
        </p:txBody>
      </p:sp>
      <p:pic>
        <p:nvPicPr>
          <p:cNvPr id="13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ACB5594F-E058-9C4A-948C-9A59E64E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65" b="2"/>
          <a:stretch/>
        </p:blipFill>
        <p:spPr>
          <a:xfrm>
            <a:off x="3424975" y="457201"/>
            <a:ext cx="8391657" cy="5632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8578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94B7-FBCF-F044-BBB4-AD45B93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hello.c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A430-0316-164B-9BC8-5774312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C542-9570-5942-97B2-629FA5B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29E80A-0432-1C40-929F-6519E2EE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5473-9F6D-8049-8A21-902F0A91246A}" type="datetime3">
              <a:rPr lang="en-US" smtClean="0"/>
              <a:t>30 March 2021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0C4B607-3C58-3F45-8F62-E7A7C31A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32" y="704124"/>
            <a:ext cx="8834839" cy="54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EE24C-15F8-F341-A8FF-A1617769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6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README.md</a:t>
            </a:r>
            <a:endParaRPr lang="en-US" sz="1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97191-612B-7D46-AE91-42309D85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4810-FE4C-8942-8876-DB7CB509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47595-7672-EE41-990E-B10FEBEF74F4}"/>
              </a:ext>
            </a:extLst>
          </p:cNvPr>
          <p:cNvSpPr txBox="1"/>
          <p:nvPr/>
        </p:nvSpPr>
        <p:spPr>
          <a:xfrm>
            <a:off x="4299798" y="4247118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Oh no! A typo!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ECAE1-D999-8544-846C-227F3781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31AE6-BA76-A941-8106-DE82247D2B85}" type="datetime3">
              <a:rPr lang="en-US" smtClean="0"/>
              <a:t>30 March 2021</a:t>
            </a:fld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B79E9B5-8D08-3343-8726-6659C86C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93" y="1082134"/>
            <a:ext cx="8650041" cy="50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AA265-08CB-B94A-9BD6-EE71B9DA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Does it work?</a:t>
            </a:r>
          </a:p>
        </p:txBody>
      </p: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0C52F1F7-8B14-6B41-9E28-9BB4683B5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224" b="2"/>
          <a:stretch/>
        </p:blipFill>
        <p:spPr>
          <a:xfrm>
            <a:off x="592692" y="788343"/>
            <a:ext cx="7867847" cy="5281313"/>
          </a:xfrm>
          <a:prstGeom prst="rect">
            <a:avLst/>
          </a:prstGeom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688F8-3A54-DD46-B5B6-0F787ABE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D655AAEF-D68C-5F48-BDA1-31189757566D}" type="datetime3">
              <a:rPr lang="en-US" smtClean="0">
                <a:solidFill>
                  <a:srgbClr val="FFFFFF"/>
                </a:solidFill>
              </a:rPr>
              <a:t>30 March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920A2-A255-9449-91F8-8384FD15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DB97-2941-3041-8764-EB893FC0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9288C96-B2B8-0541-9483-3EA14CB3DC79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33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C079A-CE37-904F-A42D-A57AEADB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Assumptions</a:t>
            </a:r>
          </a:p>
        </p:txBody>
      </p:sp>
      <p:pic>
        <p:nvPicPr>
          <p:cNvPr id="5" name="Picture 4" descr="A picture containing laptop, computer, person, indoor&#10;&#10;Description automatically generated">
            <a:extLst>
              <a:ext uri="{FF2B5EF4-FFF2-40B4-BE49-F238E27FC236}">
                <a16:creationId xmlns:a16="http://schemas.microsoft.com/office/drawing/2014/main" id="{7A5ABC19-0EAC-9D43-AF74-647CEB4A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5" r="4334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1A6-EEF2-5242-B554-013BA745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 dirty="0"/>
              <a:t>You have access to a computer.</a:t>
            </a:r>
          </a:p>
          <a:p>
            <a:r>
              <a:rPr lang="en-US" sz="2000" dirty="0"/>
              <a:t>You have a virtual machine running Ubuntu 20.04</a:t>
            </a:r>
          </a:p>
          <a:p>
            <a:r>
              <a:rPr lang="en-US" sz="2000" dirty="0"/>
              <a:t>You have created your account on </a:t>
            </a:r>
            <a:r>
              <a:rPr lang="en-US" sz="2000" dirty="0">
                <a:latin typeface="Courier" pitchFamily="2" charset="0"/>
              </a:rPr>
              <a:t>git.ucsc.edu</a:t>
            </a:r>
          </a:p>
          <a:p>
            <a:r>
              <a:rPr lang="en-US" sz="2000" dirty="0"/>
              <a:t>You have created a </a:t>
            </a:r>
            <a:r>
              <a:rPr lang="en-US" sz="2000" dirty="0" err="1">
                <a:latin typeface="Courier" pitchFamily="2" charset="0"/>
              </a:rPr>
              <a:t>ssh</a:t>
            </a:r>
            <a:r>
              <a:rPr lang="en-US" sz="2000" dirty="0"/>
              <a:t> key</a:t>
            </a:r>
          </a:p>
          <a:p>
            <a:r>
              <a:rPr lang="en-US" sz="2000" dirty="0"/>
              <a:t>You have written at least a simple in a higher-level language program.</a:t>
            </a:r>
          </a:p>
          <a:p>
            <a:r>
              <a:rPr lang="en-US" sz="2000" dirty="0"/>
              <a:t>You have passed CSE 12.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A9BFF-571B-A448-98F6-80FAB8AC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B576EB-8646-6340-8E69-A0DCEC1D38E7}" type="datetime3">
              <a:rPr lang="en-US" smtClean="0">
                <a:solidFill>
                  <a:srgbClr val="FFFFFF"/>
                </a:solidFill>
              </a:rPr>
              <a:t>30 March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C5888-5EE1-9C45-BF21-F3A8E3C2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53733" y="6356350"/>
            <a:ext cx="443803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53FC-D970-9E4A-9969-6BE61697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43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There are two more required files:</a:t>
            </a: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In this case they will both be very short, but in the future, they will be more detailed.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describes the design of your program and answers to the pre-lab questions.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algorithms and design decisions you have made.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problem that you are solving, inputs, and expected outputs.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contains your analysis of running your program.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For example, if your assignment was to compare sorting algorithms this file would contain the results of that comparison.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CF70-8BBB-F847-A25A-50D5854E1765}"/>
              </a:ext>
            </a:extLst>
          </p:cNvPr>
          <p:cNvSpPr txBox="1"/>
          <p:nvPr/>
        </p:nvSpPr>
        <p:spPr>
          <a:xfrm>
            <a:off x="6096001" y="625033"/>
            <a:ext cx="557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And further, by these, my son, be admonished: of making many books there is no end; and much study is a weariness of the flesh.</a:t>
            </a:r>
          </a:p>
          <a:p>
            <a:pPr algn="r"/>
            <a:r>
              <a:rPr lang="en-US" dirty="0"/>
              <a:t>—Ecclesiastes 12:12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5B076-3BA0-FA48-8E73-47CC1FBB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3833-13D4-CF4F-A215-7E89304E3AF0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40218-237F-484C-B6CF-2A625770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Submit using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1E27DE-1468-C740-A6CC-A662FEBB6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68" y="742615"/>
            <a:ext cx="8494497" cy="5372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17037-D0ED-0A4C-BEEE-3D3644C0CA98}"/>
              </a:ext>
            </a:extLst>
          </p:cNvPr>
          <p:cNvSpPr txBox="1"/>
          <p:nvPr/>
        </p:nvSpPr>
        <p:spPr>
          <a:xfrm>
            <a:off x="9999637" y="1766037"/>
            <a:ext cx="1361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Add the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81465-80A4-754A-B42A-F527F6857750}"/>
              </a:ext>
            </a:extLst>
          </p:cNvPr>
          <p:cNvSpPr txBox="1"/>
          <p:nvPr/>
        </p:nvSpPr>
        <p:spPr>
          <a:xfrm>
            <a:off x="9976966" y="2074363"/>
            <a:ext cx="206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Commit your changes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A9274-CF75-DD47-8CCA-33492AF4C726}"/>
              </a:ext>
            </a:extLst>
          </p:cNvPr>
          <p:cNvSpPr txBox="1"/>
          <p:nvPr/>
        </p:nvSpPr>
        <p:spPr>
          <a:xfrm>
            <a:off x="9763677" y="2743914"/>
            <a:ext cx="17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Push to the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45D3B-066E-BA4B-A051-FABB5FFED1A7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960021" y="1828802"/>
            <a:ext cx="3039616" cy="10651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3BB04B-1505-4343-B5B7-7870AE40E64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400940" y="2189512"/>
            <a:ext cx="576026" cy="5412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AE3454-55CF-FB49-9FDE-6CDB862EC52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156503" y="2913191"/>
            <a:ext cx="260717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6F966-AAF2-DA47-B771-504C34EF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A513-5BB5-B740-AE56-23FC4B94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6E3C4-13BD-2E4F-9618-A56106D7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528F6-625F-BE4D-B5F3-0E600EF353B4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94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B9E3-B02B-8146-B768-AB04AE09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One last thing…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26FDD9-D5A4-F949-B7A5-9C42A5380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26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61BE7-3ACA-4DCE-9BE7-600D6CC7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must read the cheating policy.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You acknowledge having done so by submitting a PDF of the policy using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If you do not read and acknowledge the policy then your assignments </a:t>
            </a:r>
            <a:r>
              <a:rPr lang="en-US" sz="2400" i="1" dirty="0">
                <a:solidFill>
                  <a:srgbClr val="FFFFFF"/>
                </a:solidFill>
              </a:rPr>
              <a:t>will not be graded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Do this </a:t>
            </a:r>
            <a:r>
              <a:rPr lang="en-US" sz="2400" i="1" dirty="0">
                <a:solidFill>
                  <a:srgbClr val="FFFFFF"/>
                </a:solidFill>
              </a:rPr>
              <a:t>once</a:t>
            </a:r>
            <a:r>
              <a:rPr lang="en-US" sz="2400" dirty="0">
                <a:solidFill>
                  <a:srgbClr val="FFFFFF"/>
                </a:solidFill>
              </a:rPr>
              <a:t> for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assignment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8B298-A222-8142-A4F5-CB22DB2B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9229D-5F7A-F442-ADC7-5D57507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5253-F2D5-7C4E-A9FA-52146610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223BD-382C-F447-AA7A-2C4DE31E3251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4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9D165-E9E3-924B-BB47-28739A8C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563895"/>
            <a:ext cx="5109005" cy="1777829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Today’s Tools</a:t>
            </a:r>
          </a:p>
        </p:txBody>
      </p:sp>
      <p:pic>
        <p:nvPicPr>
          <p:cNvPr id="8" name="Picture 7" descr="A person in a military uniform&#10;&#10;Description automatically generated with low confidence">
            <a:extLst>
              <a:ext uri="{FF2B5EF4-FFF2-40B4-BE49-F238E27FC236}">
                <a16:creationId xmlns:a16="http://schemas.microsoft.com/office/drawing/2014/main" id="{24EA9E00-9119-6B49-BA37-F55ECD701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6" r="2" b="28028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D1CC-70A0-AC4B-AA5F-E4A7AD8B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92FA63-6E64-D848-8F33-FD9622CECF2F}" type="datetime3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30 March 2021</a:t>
            </a:fld>
            <a:endParaRPr lang="en-US">
              <a:solidFill>
                <a:srgbClr val="FFFFFE"/>
              </a:solidFill>
            </a:endParaRP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474ADBDC-BC01-3741-89FF-2137D811E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0" r="1" b="1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0E7D1-4AD7-CD44-817B-34D86C36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B0E4-FEAC-2644-BB7B-F590239E0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76" y="4571423"/>
            <a:ext cx="5208544" cy="177030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Editor</a:t>
            </a:r>
          </a:p>
          <a:p>
            <a:r>
              <a:rPr lang="en-US" sz="1800" dirty="0"/>
              <a:t>Compiler</a:t>
            </a:r>
          </a:p>
          <a:p>
            <a:r>
              <a:rPr lang="en-US" sz="1800" dirty="0">
                <a:latin typeface="Courier" pitchFamily="2" charset="0"/>
              </a:rPr>
              <a:t>git</a:t>
            </a:r>
          </a:p>
          <a:p>
            <a:r>
              <a:rPr lang="en-US" sz="1800" dirty="0"/>
              <a:t>Command 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CF66-5C0B-E44C-A401-833B925D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1120" y="6414925"/>
            <a:ext cx="950976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E"/>
                </a:solidFill>
              </a:rPr>
              <a:t>© 2021 Darrell Long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640CA-4BC3-D640-BCA9-07C65937C88B}"/>
              </a:ext>
            </a:extLst>
          </p:cNvPr>
          <p:cNvSpPr txBox="1"/>
          <p:nvPr/>
        </p:nvSpPr>
        <p:spPr>
          <a:xfrm>
            <a:off x="198985" y="3063982"/>
            <a:ext cx="265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RADM Grace Hopper</a:t>
            </a:r>
          </a:p>
          <a:p>
            <a:r>
              <a:rPr lang="en-US" dirty="0"/>
              <a:t>Created one of the first compilers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9AF88-EA50-9F4A-BBD6-E00FFAE3F3F8}"/>
              </a:ext>
            </a:extLst>
          </p:cNvPr>
          <p:cNvSpPr txBox="1"/>
          <p:nvPr/>
        </p:nvSpPr>
        <p:spPr>
          <a:xfrm>
            <a:off x="7804241" y="3407434"/>
            <a:ext cx="2692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 documented the first real computer bug!</a:t>
            </a:r>
          </a:p>
        </p:txBody>
      </p:sp>
    </p:spTree>
    <p:extLst>
      <p:ext uri="{BB962C8B-B14F-4D97-AF65-F5344CB8AC3E}">
        <p14:creationId xmlns:p14="http://schemas.microsoft.com/office/powerpoint/2010/main" val="3128479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0B1E3D-FC99-A440-869D-4259D362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 r="1" b="1"/>
          <a:stretch/>
        </p:blipFill>
        <p:spPr>
          <a:xfrm>
            <a:off x="-1" y="2316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96898-73C5-C641-AA08-02A57EB3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Let’s get you on the virtual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BFE92-DC7C-BD4A-920B-B6E0D5FD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99288C96-B2B8-0541-9483-3EA14CB3DC79}" type="slidenum">
              <a:rPr lang="en-US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6B296F-1E27-495C-8612-ECEFEFB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We’ll make an </a:t>
            </a:r>
            <a:r>
              <a:rPr lang="en-US" sz="1800" dirty="0" err="1">
                <a:latin typeface="Courier" pitchFamily="2" charset="0"/>
              </a:rPr>
              <a:t>ssh</a:t>
            </a:r>
            <a:r>
              <a:rPr lang="en-US" sz="1800" dirty="0"/>
              <a:t> key</a:t>
            </a:r>
          </a:p>
          <a:p>
            <a:r>
              <a:rPr lang="en-US" sz="1800" dirty="0"/>
              <a:t>Make directories</a:t>
            </a:r>
          </a:p>
          <a:p>
            <a:r>
              <a:rPr lang="en-US" sz="1800" dirty="0"/>
              <a:t>Clone a repository</a:t>
            </a:r>
          </a:p>
          <a:p>
            <a:r>
              <a:rPr lang="en-US" sz="1800" dirty="0"/>
              <a:t>… And pretty much complete assignment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18C93-3F14-024C-97BE-60604E31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1"/>
                </a:solidFill>
              </a:rPr>
              <a:t>© 2021 Darrell Long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4E92-7BDB-EF45-B09E-DCAE9BA4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F855-5CF2-0F46-8E95-D3E5A34EEC98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31078-7B0B-7A4B-A386-54BE76A1F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603" y="512437"/>
            <a:ext cx="8333040" cy="58331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A0FC4-D12B-0D42-A6C3-1B2BE2DA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8FBB0-68E0-F849-B0DD-82D839B7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4BE42-AC8C-334E-9CF7-7B8D56D5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1476-ACD1-654F-887A-CD50B5179AAE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7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8DF63-6ECD-0E48-BED6-09F7DB60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mkdir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 cse13s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DCDC5E-EE56-6140-B970-2E360A2B2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928" y="757645"/>
            <a:ext cx="8413718" cy="53427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9DDAAB-CCF0-3440-A9AD-DF1544607F0D}"/>
              </a:ext>
            </a:extLst>
          </p:cNvPr>
          <p:cNvCxnSpPr/>
          <p:nvPr/>
        </p:nvCxnSpPr>
        <p:spPr>
          <a:xfrm flipH="1">
            <a:off x="7691320" y="1238268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DFFBE3-9CFC-9049-933B-BC96BD601869}"/>
              </a:ext>
            </a:extLst>
          </p:cNvPr>
          <p:cNvCxnSpPr/>
          <p:nvPr/>
        </p:nvCxnSpPr>
        <p:spPr>
          <a:xfrm flipH="1">
            <a:off x="8050548" y="1485261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30B87D-BD83-EC44-81A8-69940EBDC1BA}"/>
              </a:ext>
            </a:extLst>
          </p:cNvPr>
          <p:cNvCxnSpPr/>
          <p:nvPr/>
        </p:nvCxnSpPr>
        <p:spPr>
          <a:xfrm flipH="1">
            <a:off x="7332091" y="1737509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31F3E6-3767-2F46-85E5-039413932A36}"/>
              </a:ext>
            </a:extLst>
          </p:cNvPr>
          <p:cNvCxnSpPr/>
          <p:nvPr/>
        </p:nvCxnSpPr>
        <p:spPr>
          <a:xfrm flipH="1">
            <a:off x="6613634" y="1942461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2FF4F8-EBB7-D14C-9616-0760295FA119}"/>
              </a:ext>
            </a:extLst>
          </p:cNvPr>
          <p:cNvSpPr txBox="1"/>
          <p:nvPr/>
        </p:nvSpPr>
        <p:spPr>
          <a:xfrm>
            <a:off x="8808006" y="1324933"/>
            <a:ext cx="157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Keep it private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C1DC9-9528-D142-8A4D-0A9F80712DFF}"/>
              </a:ext>
            </a:extLst>
          </p:cNvPr>
          <p:cNvSpPr txBox="1"/>
          <p:nvPr/>
        </p:nvSpPr>
        <p:spPr>
          <a:xfrm>
            <a:off x="8506585" y="1093224"/>
            <a:ext cx="216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 the directory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0727F-2871-5347-B4CE-0EBA0BC1D9E2}"/>
              </a:ext>
            </a:extLst>
          </p:cNvPr>
          <p:cNvSpPr txBox="1"/>
          <p:nvPr/>
        </p:nvSpPr>
        <p:spPr>
          <a:xfrm>
            <a:off x="7321486" y="1781169"/>
            <a:ext cx="18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Anything in 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C3AD1-1503-194C-B3CA-B26B4017269D}"/>
              </a:ext>
            </a:extLst>
          </p:cNvPr>
          <p:cNvSpPr txBox="1"/>
          <p:nvPr/>
        </p:nvSpPr>
        <p:spPr>
          <a:xfrm>
            <a:off x="8064746" y="1581005"/>
            <a:ext cx="18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Go to the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C02C1-5179-4E49-A76E-D0B7C336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0E4BB-B650-474C-8C96-EA8754AA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B3DC10-EDA2-AC42-ADB7-C35481CE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5392-68B3-6D47-B7A6-B7503AA4BA5F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B5CBC-3F2C-914C-9B33-F4A5775D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Clone the Respository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49B15E-60AF-3749-A1F0-52568947F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931" y="786903"/>
            <a:ext cx="8321566" cy="5284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9C29A-A5CB-234E-8A08-35370E003E82}"/>
              </a:ext>
            </a:extLst>
          </p:cNvPr>
          <p:cNvSpPr txBox="1"/>
          <p:nvPr/>
        </p:nvSpPr>
        <p:spPr>
          <a:xfrm>
            <a:off x="8860221" y="1737509"/>
            <a:ext cx="1784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is your </a:t>
            </a:r>
            <a:r>
              <a:rPr lang="en-US" sz="1600" dirty="0" err="1">
                <a:solidFill>
                  <a:schemeClr val="bg1"/>
                </a:solidFill>
              </a:rPr>
              <a:t>CruzID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CF8AEC-6F20-F74D-920D-D161B6D535E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644408" y="1387366"/>
            <a:ext cx="907512" cy="5194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8682CE-9E82-1740-B1A6-8E09389A956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111877" y="1681910"/>
            <a:ext cx="2748344" cy="22487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2376-07F1-8549-9904-9A95B06B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D8F63-82FF-9A4C-8CB1-5F9C87F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7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D9C24-E9D6-474A-9F65-9B644AA2AFFA}"/>
              </a:ext>
            </a:extLst>
          </p:cNvPr>
          <p:cNvCxnSpPr>
            <a:cxnSpLocks/>
          </p:cNvCxnSpPr>
          <p:nvPr/>
        </p:nvCxnSpPr>
        <p:spPr>
          <a:xfrm flipV="1">
            <a:off x="10864905" y="1492002"/>
            <a:ext cx="1" cy="82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C6E595-B88B-5945-A103-E145FBDA0084}"/>
              </a:ext>
            </a:extLst>
          </p:cNvPr>
          <p:cNvSpPr txBox="1"/>
          <p:nvPr/>
        </p:nvSpPr>
        <p:spPr>
          <a:xfrm>
            <a:off x="9480885" y="2314701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the right term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3483C06-F9B6-5749-A2DC-768076FD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80F0-E0DA-004A-8289-CE8D5EF84A9D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8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6DFA-80A6-2F40-A62C-5591C647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did you get that?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65E18-88BA-4046-A27F-C1115C676028}"/>
              </a:ext>
            </a:extLst>
          </p:cNvPr>
          <p:cNvSpPr txBox="1"/>
          <p:nvPr/>
        </p:nvSpPr>
        <p:spPr>
          <a:xfrm>
            <a:off x="172254" y="344684"/>
            <a:ext cx="1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Copy this URL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83230-BEB5-684E-8BBF-AE85B993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071B-73C6-BB41-B58F-66696BBD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708F8-10A9-CD44-96FC-01CB98BA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483A-93CE-FE42-9A70-64BAD3726AD6}" type="datetime3">
              <a:rPr lang="en-US" smtClean="0"/>
              <a:t>30 March 2021</a:t>
            </a:fld>
            <a:endParaRPr lang="en-US"/>
          </a:p>
        </p:txBody>
      </p:sp>
      <p:pic>
        <p:nvPicPr>
          <p:cNvPr id="19" name="Content Placeholder 1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0EE2C17-B159-0D4D-A933-3D48AC059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332" y="297314"/>
            <a:ext cx="7996746" cy="5546437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D4C268-5156-8249-9D6B-FA8BE3FFBA99}"/>
              </a:ext>
            </a:extLst>
          </p:cNvPr>
          <p:cNvCxnSpPr>
            <a:cxnSpLocks/>
          </p:cNvCxnSpPr>
          <p:nvPr/>
        </p:nvCxnSpPr>
        <p:spPr>
          <a:xfrm>
            <a:off x="2073016" y="575516"/>
            <a:ext cx="7218129" cy="23051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98DC4-A309-0B48-A2F5-5C1C6F83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 Work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18EAB7-41C0-A64E-9EED-A4207711F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227" y="815196"/>
            <a:ext cx="8264991" cy="522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FC9DF-A291-B944-80A5-6101DEC72BF0}"/>
              </a:ext>
            </a:extLst>
          </p:cNvPr>
          <p:cNvSpPr txBox="1"/>
          <p:nvPr/>
        </p:nvSpPr>
        <p:spPr>
          <a:xfrm>
            <a:off x="6984123" y="1185716"/>
            <a:ext cx="118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Did it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86DCC2-26C8-6D40-A4DD-7EC3A5CFE5D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501699" y="1267548"/>
            <a:ext cx="482424" cy="8744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2DAFD-A60E-054E-9141-8E28CDD7A3E5}"/>
              </a:ext>
            </a:extLst>
          </p:cNvPr>
          <p:cNvCxnSpPr>
            <a:stCxn id="6" idx="1"/>
          </p:cNvCxnSpPr>
          <p:nvPr/>
        </p:nvCxnSpPr>
        <p:spPr>
          <a:xfrm flipH="1">
            <a:off x="4641368" y="1354993"/>
            <a:ext cx="2342755" cy="10174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4B130D-49CC-254A-AD2A-850E2711938B}"/>
              </a:ext>
            </a:extLst>
          </p:cNvPr>
          <p:cNvSpPr txBox="1"/>
          <p:nvPr/>
        </p:nvSpPr>
        <p:spPr>
          <a:xfrm>
            <a:off x="8678498" y="1524270"/>
            <a:ext cx="1833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Enter the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D2FB7-AB56-6342-BDDE-B73C7CDAF8A7}"/>
              </a:ext>
            </a:extLst>
          </p:cNvPr>
          <p:cNvSpPr txBox="1"/>
          <p:nvPr/>
        </p:nvSpPr>
        <p:spPr>
          <a:xfrm>
            <a:off x="8576149" y="1807370"/>
            <a:ext cx="118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Edit the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3ADA7-AC13-0D4D-8F6F-F5D776F48E20}"/>
              </a:ext>
            </a:extLst>
          </p:cNvPr>
          <p:cNvCxnSpPr/>
          <p:nvPr/>
        </p:nvCxnSpPr>
        <p:spPr>
          <a:xfrm flipH="1">
            <a:off x="7991394" y="1709449"/>
            <a:ext cx="70984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8194F-87D0-ED49-9D52-9342E5BE139B}"/>
              </a:ext>
            </a:extLst>
          </p:cNvPr>
          <p:cNvCxnSpPr>
            <a:cxnSpLocks/>
          </p:cNvCxnSpPr>
          <p:nvPr/>
        </p:nvCxnSpPr>
        <p:spPr>
          <a:xfrm flipH="1">
            <a:off x="7464334" y="1976647"/>
            <a:ext cx="105412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99857-9D89-F24B-BE2A-01F7F9ED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0D77D-E769-1349-9F93-58399F8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9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7741B0-E270-9949-B228-8EE2568E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9E05-1029-9144-9A9D-5BCE2C0C2845}" type="datetime3">
              <a:rPr lang="en-US" smtClean="0"/>
              <a:t>30 March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82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1301</Words>
  <Application>Microsoft Macintosh PowerPoint</Application>
  <PresentationFormat>Widescreen</PresentationFormat>
  <Paragraphs>206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Office Theme</vt:lpstr>
      <vt:lpstr>Getting Started</vt:lpstr>
      <vt:lpstr>Assumptions</vt:lpstr>
      <vt:lpstr>Today’s Tools</vt:lpstr>
      <vt:lpstr>Let’s get you on the virtual machine</vt:lpstr>
      <vt:lpstr>Create an ssh Key</vt:lpstr>
      <vt:lpstr>mkdir cse13s</vt:lpstr>
      <vt:lpstr>Clone the Respository</vt:lpstr>
      <vt:lpstr>Where did you get that?</vt:lpstr>
      <vt:lpstr>Start Work</vt:lpstr>
      <vt:lpstr>Vi/Vim</vt:lpstr>
      <vt:lpstr>Normal Mode</vt:lpstr>
      <vt:lpstr>Commands</vt:lpstr>
      <vt:lpstr>Insert Mode</vt:lpstr>
      <vt:lpstr>Basic Vim Cheat sheet</vt:lpstr>
      <vt:lpstr>Editors live in your fingers…</vt:lpstr>
      <vt:lpstr>vi Makefile</vt:lpstr>
      <vt:lpstr>vi hello.c</vt:lpstr>
      <vt:lpstr>vi README.md</vt:lpstr>
      <vt:lpstr>Does it work?</vt:lpstr>
      <vt:lpstr>Documentation</vt:lpstr>
      <vt:lpstr>Submit using git</vt:lpstr>
      <vt:lpstr>One last thing…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Darrell Long</dc:creator>
  <cp:lastModifiedBy>Darrell Long</cp:lastModifiedBy>
  <cp:revision>5</cp:revision>
  <cp:lastPrinted>2021-03-27T06:49:34Z</cp:lastPrinted>
  <dcterms:created xsi:type="dcterms:W3CDTF">2020-12-28T19:46:32Z</dcterms:created>
  <dcterms:modified xsi:type="dcterms:W3CDTF">2021-03-30T22:55:25Z</dcterms:modified>
</cp:coreProperties>
</file>